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7" r:id="rId2"/>
    <p:sldId id="258" r:id="rId3"/>
    <p:sldId id="259" r:id="rId4"/>
    <p:sldId id="260" r:id="rId5"/>
    <p:sldId id="261" r:id="rId6"/>
    <p:sldId id="270" r:id="rId7"/>
    <p:sldId id="284" r:id="rId8"/>
    <p:sldId id="285" r:id="rId9"/>
    <p:sldId id="262" r:id="rId10"/>
    <p:sldId id="276" r:id="rId11"/>
    <p:sldId id="277" r:id="rId12"/>
    <p:sldId id="263" r:id="rId13"/>
    <p:sldId id="275" r:id="rId14"/>
    <p:sldId id="264" r:id="rId15"/>
    <p:sldId id="278" r:id="rId16"/>
    <p:sldId id="265" r:id="rId17"/>
    <p:sldId id="286" r:id="rId18"/>
    <p:sldId id="288" r:id="rId19"/>
    <p:sldId id="287" r:id="rId20"/>
    <p:sldId id="266" r:id="rId21"/>
    <p:sldId id="271" r:id="rId22"/>
    <p:sldId id="272" r:id="rId23"/>
    <p:sldId id="267" r:id="rId24"/>
    <p:sldId id="279" r:id="rId25"/>
    <p:sldId id="273" r:id="rId26"/>
    <p:sldId id="280" r:id="rId27"/>
    <p:sldId id="268" r:id="rId28"/>
    <p:sldId id="274" r:id="rId29"/>
    <p:sldId id="289" r:id="rId30"/>
  </p:sldIdLst>
  <p:sldSz cx="9144000" cy="6858000" type="screen4x3"/>
  <p:notesSz cx="6858000" cy="9144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2C8C85-51F0-491E-9774-3900AFEF0FD7}" styleName="Estilo Claro 2 - Ênfas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Estilo Claro 2 - Ênfas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2" autoAdjust="0"/>
    <p:restoredTop sz="94660"/>
  </p:normalViewPr>
  <p:slideViewPr>
    <p:cSldViewPr>
      <p:cViewPr>
        <p:scale>
          <a:sx n="70" d="100"/>
          <a:sy n="70" d="100"/>
        </p:scale>
        <p:origin x="-3552" y="-13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A602E-6C7E-45BF-9AD5-C60C1A3D8470}" type="datetimeFigureOut">
              <a:rPr lang="pt-BR" smtClean="0"/>
              <a:t>10/12/14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7D84AD-9D71-4838-9E9A-10131B9E72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1150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Categorias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D84AD-9D71-4838-9E9A-10131B9E723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4069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751E00-8267-4604-A477-06D690F3831A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BB5B2E-7B09-42BA-B78A-718198AF4022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A41635-D202-4D10-8FA9-DA258B96F66E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680520"/>
          </a:xfrm>
        </p:spPr>
        <p:txBody>
          <a:bodyPr/>
          <a:lstStyle/>
          <a:p>
            <a:pPr lvl="0"/>
            <a:r>
              <a:rPr lang="pt-BR" dirty="0" smtClean="0"/>
              <a:t>Clique para editar os estilos do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68E297-6CBE-4718-A55E-559A2615A1B7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56A142-61B5-4E3D-90E3-37CCCA5B8200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46EF70-771F-4125-BD92-2CF85D34D26F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55F65-09CC-47BE-B43C-09A283D2E9B2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02316F-EB17-4252-8A8C-611AED72FBAB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B138E0-A9D7-4867-995F-585EB895710D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CF3198-B843-4265-ABF0-65946D3BF37C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0879FC-8726-479C-A2CE-57C987F54908}" type="slidenum">
              <a:rPr lang="pt-BR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dirty="0" smtClean="0"/>
              <a:t>Clique para editar o estilo do título mestre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1"/>
            <a:ext cx="8229600" cy="4277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pt-BR" dirty="0" smtClean="0"/>
              <a:t>Clique para editar os estilos do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pt-B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pt-B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38F5D6D9-064D-480F-AE44-1D22C9D85F98}" type="slidenum">
              <a:rPr lang="pt-BR"/>
              <a:pPr/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5536" y="1484784"/>
            <a:ext cx="8352928" cy="1470025"/>
          </a:xfrm>
        </p:spPr>
        <p:txBody>
          <a:bodyPr/>
          <a:lstStyle/>
          <a:p>
            <a:r>
              <a:rPr lang="pt-BR" sz="2800" dirty="0"/>
              <a:t>TAGARELA 2.0: FRAMEWORK DE COMUNICAÇÃO</a:t>
            </a:r>
            <a:br>
              <a:rPr lang="pt-BR" sz="2800" dirty="0"/>
            </a:br>
            <a:r>
              <a:rPr lang="pt-BR" sz="2800" dirty="0"/>
              <a:t>ALTERNATIVA, MÓDULO DE JOGOS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04799" y="3501008"/>
            <a:ext cx="6400800" cy="1752600"/>
          </a:xfrm>
        </p:spPr>
        <p:txBody>
          <a:bodyPr>
            <a:normAutofit fontScale="92500"/>
          </a:bodyPr>
          <a:lstStyle/>
          <a:p>
            <a:r>
              <a:rPr lang="pt-BR" dirty="0" smtClean="0"/>
              <a:t>Acadêmico: Elvis Merten Marques</a:t>
            </a:r>
          </a:p>
          <a:p>
            <a:endParaRPr lang="pt-BR" dirty="0"/>
          </a:p>
          <a:p>
            <a:r>
              <a:rPr lang="pt-BR" dirty="0" smtClean="0"/>
              <a:t>Orientador: Dalton Solano dos Reis</a:t>
            </a:r>
            <a:endParaRPr lang="pt-BR" dirty="0"/>
          </a:p>
        </p:txBody>
      </p:sp>
      <p:sp>
        <p:nvSpPr>
          <p:cNvPr id="4" name="Shape 26"/>
          <p:cNvSpPr/>
          <p:nvPr/>
        </p:nvSpPr>
        <p:spPr>
          <a:xfrm>
            <a:off x="179512" y="5528527"/>
            <a:ext cx="7197998" cy="999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3500" tIns="63500" rIns="63500" bIns="63500" anchor="ctr"/>
          <a:lstStyle/>
          <a:p>
            <a:pPr lvl="1" indent="0" algn="r">
              <a:defRPr sz="1800">
                <a:solidFill>
                  <a:srgbClr val="000000"/>
                </a:solidFill>
              </a:defRPr>
            </a:pPr>
            <a:r>
              <a:rPr sz="1400" dirty="0">
                <a:latin typeface="+mn-lt"/>
                <a:ea typeface="Gill Sans"/>
                <a:cs typeface="Gill Sans"/>
                <a:sym typeface="Gill Sans"/>
              </a:rPr>
              <a:t>FURB - Universidade Regional de Blumenau</a:t>
            </a:r>
          </a:p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400" dirty="0">
                <a:latin typeface="+mn-lt"/>
                <a:ea typeface="Gill Sans"/>
                <a:cs typeface="Gill Sans"/>
                <a:sym typeface="Gill Sans"/>
              </a:rPr>
              <a:t>DSC - Departamento de Sistemas e Computação</a:t>
            </a:r>
          </a:p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400" dirty="0">
                <a:latin typeface="+mn-lt"/>
                <a:ea typeface="Gill Sans"/>
                <a:cs typeface="Gill Sans"/>
                <a:sym typeface="Gill Sans"/>
              </a:rPr>
              <a:t>Grupo de Pesquisa em Computação Gráfica, Processamento de Imagens e Entretenimento Digital</a:t>
            </a:r>
          </a:p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400" dirty="0">
                <a:latin typeface="+mn-lt"/>
                <a:ea typeface="Gill Sans"/>
                <a:cs typeface="Gill Sans"/>
                <a:sym typeface="Gill Sans"/>
              </a:rPr>
              <a:t>www.inf.furb.br/gcg</a:t>
            </a:r>
          </a:p>
        </p:txBody>
      </p:sp>
      <p:pic>
        <p:nvPicPr>
          <p:cNvPr id="5" name="Inserted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5599" y="5528526"/>
            <a:ext cx="1187624" cy="11876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332656"/>
            <a:ext cx="8229600" cy="4680520"/>
          </a:xfrm>
        </p:spPr>
        <p:txBody>
          <a:bodyPr/>
          <a:lstStyle/>
          <a:p>
            <a:pPr marL="342900" lvl="2" indent="-342900"/>
            <a:r>
              <a:rPr lang="pt-BR" b="1" dirty="0"/>
              <a:t>Desenhe e Aprenda a </a:t>
            </a:r>
            <a:r>
              <a:rPr lang="pt-BR" b="1" dirty="0" smtClean="0"/>
              <a:t>Escrever - </a:t>
            </a:r>
            <a:r>
              <a:rPr lang="pt-BR" b="1" dirty="0" err="1" smtClean="0"/>
              <a:t>FizzBrain</a:t>
            </a:r>
            <a:endParaRPr lang="pt-BR" b="1" dirty="0" smtClean="0"/>
          </a:p>
          <a:p>
            <a:pPr marL="0" lvl="2" indent="0">
              <a:buNone/>
            </a:pPr>
            <a:endParaRPr lang="pt-BR" b="1" dirty="0"/>
          </a:p>
          <a:p>
            <a:pPr marL="0" lvl="2" indent="0">
              <a:buNone/>
            </a:pPr>
            <a:endParaRPr lang="pt-BR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836712"/>
            <a:ext cx="7056784" cy="513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33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476672"/>
            <a:ext cx="8229600" cy="4680520"/>
          </a:xfrm>
        </p:spPr>
        <p:txBody>
          <a:bodyPr/>
          <a:lstStyle/>
          <a:p>
            <a:r>
              <a:rPr lang="pt-BR" dirty="0"/>
              <a:t>Jogo de Letras/Números Voltado para a Tecnologia </a:t>
            </a:r>
            <a:r>
              <a:rPr lang="pt-BR" dirty="0" err="1"/>
              <a:t>Assistiva</a:t>
            </a:r>
            <a:r>
              <a:rPr lang="pt-BR" dirty="0"/>
              <a:t> no </a:t>
            </a:r>
            <a:r>
              <a:rPr lang="pt-BR" dirty="0" err="1"/>
              <a:t>Android</a:t>
            </a:r>
            <a:r>
              <a:rPr lang="pt-BR" dirty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556792"/>
            <a:ext cx="7200800" cy="426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6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Requisitos Funcionais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permitir </a:t>
            </a:r>
            <a:r>
              <a:rPr lang="pt-BR" dirty="0"/>
              <a:t>a escolha do símbolo de </a:t>
            </a:r>
            <a:r>
              <a:rPr lang="pt-BR" dirty="0" smtClean="0"/>
              <a:t>plano de fundo;</a:t>
            </a:r>
          </a:p>
          <a:p>
            <a:r>
              <a:rPr lang="pt-BR" dirty="0" smtClean="0"/>
              <a:t>ter </a:t>
            </a:r>
            <a:r>
              <a:rPr lang="pt-BR" dirty="0"/>
              <a:t>melodia </a:t>
            </a:r>
            <a:r>
              <a:rPr lang="pt-BR" dirty="0" smtClean="0"/>
              <a:t>de </a:t>
            </a:r>
            <a:r>
              <a:rPr lang="pt-BR" dirty="0"/>
              <a:t>fundo definido pelo símbolo </a:t>
            </a:r>
            <a:r>
              <a:rPr lang="pt-BR" dirty="0" smtClean="0"/>
              <a:t>do plano de fundo</a:t>
            </a:r>
          </a:p>
          <a:p>
            <a:r>
              <a:rPr lang="pt-BR" dirty="0" smtClean="0"/>
              <a:t>permitir </a:t>
            </a:r>
            <a:r>
              <a:rPr lang="pt-BR" dirty="0"/>
              <a:t>a escolha de um </a:t>
            </a:r>
            <a:r>
              <a:rPr lang="pt-BR" dirty="0" smtClean="0"/>
              <a:t>símbolo para </a:t>
            </a:r>
            <a:r>
              <a:rPr lang="pt-BR" dirty="0"/>
              <a:t>definir o </a:t>
            </a:r>
            <a:r>
              <a:rPr lang="pt-BR" dirty="0" smtClean="0"/>
              <a:t>traçado, predador e presa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7644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268760"/>
            <a:ext cx="8229600" cy="4680520"/>
          </a:xfrm>
        </p:spPr>
        <p:txBody>
          <a:bodyPr/>
          <a:lstStyle/>
          <a:p>
            <a:r>
              <a:rPr lang="pt-BR" dirty="0"/>
              <a:t>ser implementado utilizando o ambiente </a:t>
            </a:r>
            <a:r>
              <a:rPr lang="pt-BR" dirty="0" err="1"/>
              <a:t>Xcode</a:t>
            </a:r>
            <a:r>
              <a:rPr lang="pt-BR" dirty="0"/>
              <a:t> </a:t>
            </a:r>
            <a:r>
              <a:rPr lang="pt-BR" dirty="0" smtClean="0"/>
              <a:t>6.0</a:t>
            </a:r>
            <a:endParaRPr lang="pt-BR" dirty="0"/>
          </a:p>
          <a:p>
            <a:r>
              <a:rPr lang="pt-BR" dirty="0"/>
              <a:t>utilizar a linguagem </a:t>
            </a:r>
            <a:r>
              <a:rPr lang="pt-BR" dirty="0" err="1"/>
              <a:t>Objective-</a:t>
            </a:r>
            <a:r>
              <a:rPr lang="pt-BR" dirty="0" err="1" smtClean="0"/>
              <a:t>c</a:t>
            </a:r>
            <a:endParaRPr lang="pt-BR" dirty="0" smtClean="0"/>
          </a:p>
          <a:p>
            <a:r>
              <a:rPr lang="pt-BR" dirty="0" smtClean="0"/>
              <a:t>permitir </a:t>
            </a:r>
            <a:r>
              <a:rPr lang="pt-BR" dirty="0"/>
              <a:t>executar no sistema operacional </a:t>
            </a:r>
            <a:r>
              <a:rPr lang="pt-BR" dirty="0" err="1"/>
              <a:t>iOS</a:t>
            </a:r>
            <a:r>
              <a:rPr lang="pt-BR" dirty="0"/>
              <a:t> 7 ou </a:t>
            </a:r>
            <a:r>
              <a:rPr lang="pt-BR" dirty="0" smtClean="0"/>
              <a:t>superior</a:t>
            </a:r>
          </a:p>
          <a:p>
            <a:r>
              <a:rPr lang="pt-BR" dirty="0" smtClean="0"/>
              <a:t>continuar </a:t>
            </a:r>
            <a:r>
              <a:rPr lang="pt-BR" dirty="0"/>
              <a:t>mantendo a sincronização dos planos com o servidor </a:t>
            </a:r>
            <a:r>
              <a:rPr lang="pt-BR" dirty="0" smtClean="0"/>
              <a:t>web.</a:t>
            </a:r>
            <a:endParaRPr lang="pt-BR" dirty="0"/>
          </a:p>
          <a:p>
            <a:endParaRPr lang="pt-BR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pt-BR" dirty="0" smtClean="0"/>
              <a:t>Requisitos Não Funcionais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82866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6553" y="-558824"/>
            <a:ext cx="9965697" cy="7516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7070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34495"/>
            <a:ext cx="9217024" cy="7474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02359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Implementação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457200"/>
            <a:r>
              <a:rPr lang="pt-BR" sz="2800" dirty="0" smtClean="0"/>
              <a:t>Classe </a:t>
            </a:r>
            <a:r>
              <a:rPr lang="pt-BR" sz="2800" dirty="0" err="1" smtClean="0"/>
              <a:t>TGborderInteractorController</a:t>
            </a:r>
            <a:endParaRPr lang="pt-BR" sz="2800" dirty="0" smtClean="0"/>
          </a:p>
          <a:p>
            <a:pPr marL="571500" indent="-457200">
              <a:buFont typeface="Courier New"/>
              <a:buChar char="o"/>
            </a:pPr>
            <a:r>
              <a:rPr lang="pt-BR" sz="2400" dirty="0" smtClean="0"/>
              <a:t>O </a:t>
            </a:r>
            <a:r>
              <a:rPr lang="pt-BR" sz="2400" dirty="0"/>
              <a:t>método </a:t>
            </a:r>
            <a:r>
              <a:rPr lang="pt-BR" sz="2400" dirty="0" err="1" smtClean="0"/>
              <a:t>makeWayPoints</a:t>
            </a:r>
            <a:endParaRPr lang="pt-BR" sz="2400" dirty="0" smtClean="0"/>
          </a:p>
          <a:p>
            <a:pPr marL="571500" indent="-457200">
              <a:buFont typeface="Courier New"/>
              <a:buChar char="o"/>
            </a:pPr>
            <a:r>
              <a:rPr lang="pt-BR" sz="2400" dirty="0" smtClean="0"/>
              <a:t>Método </a:t>
            </a:r>
            <a:r>
              <a:rPr lang="pt-BR" sz="2400" dirty="0" err="1" smtClean="0"/>
              <a:t>touchesMooved</a:t>
            </a:r>
            <a:endParaRPr lang="pt-BR" sz="2400" dirty="0" smtClean="0"/>
          </a:p>
          <a:p>
            <a:pPr marL="571500" indent="-457200">
              <a:buFont typeface="Courier New"/>
              <a:buChar char="o"/>
            </a:pPr>
            <a:r>
              <a:rPr lang="pt-BR" sz="2400" dirty="0" smtClean="0"/>
              <a:t>Método </a:t>
            </a:r>
            <a:r>
              <a:rPr lang="pt-BR" sz="2400" dirty="0" err="1" smtClean="0"/>
              <a:t>isWallPixel</a:t>
            </a:r>
            <a:endParaRPr lang="pt-BR" sz="2400" dirty="0"/>
          </a:p>
        </p:txBody>
      </p:sp>
      <p:pic>
        <p:nvPicPr>
          <p:cNvPr id="7" name="Picture 6" descr="Captura de Tela 2014-12-01 às 15.10.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519" y="2636912"/>
            <a:ext cx="4660706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325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700808"/>
            <a:ext cx="8229600" cy="1296144"/>
          </a:xfrm>
        </p:spPr>
        <p:txBody>
          <a:bodyPr/>
          <a:lstStyle/>
          <a:p>
            <a:r>
              <a:rPr lang="en-US" dirty="0" err="1" smtClean="0"/>
              <a:t>makeWayPoints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pt-BR" dirty="0" smtClean="0"/>
              <a:t>Implementação</a:t>
            </a:r>
            <a:endParaRPr lang="pt-BR" dirty="0"/>
          </a:p>
        </p:txBody>
      </p:sp>
      <p:pic>
        <p:nvPicPr>
          <p:cNvPr id="2" name="Picture 1" descr="Captura de Tela 2014-12-08 às 13.53.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276872"/>
            <a:ext cx="9117569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75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700808"/>
            <a:ext cx="8229600" cy="864096"/>
          </a:xfrm>
        </p:spPr>
        <p:txBody>
          <a:bodyPr/>
          <a:lstStyle/>
          <a:p>
            <a:r>
              <a:rPr lang="en-US" dirty="0" err="1" smtClean="0"/>
              <a:t>isWallPixel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pt-BR" dirty="0" smtClean="0"/>
              <a:t>Implementação</a:t>
            </a:r>
            <a:endParaRPr lang="pt-BR" dirty="0"/>
          </a:p>
        </p:txBody>
      </p:sp>
      <p:pic>
        <p:nvPicPr>
          <p:cNvPr id="8" name="Picture 7" descr="Captura de Tela 2014-12-08 às 14.18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978" y="2204864"/>
            <a:ext cx="9219978" cy="335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5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1296144"/>
          </a:xfrm>
        </p:spPr>
        <p:txBody>
          <a:bodyPr/>
          <a:lstStyle/>
          <a:p>
            <a:r>
              <a:rPr lang="en-US" dirty="0" err="1" smtClean="0"/>
              <a:t>TouchesMoved</a:t>
            </a:r>
            <a:endParaRPr lang="en-US" dirty="0"/>
          </a:p>
        </p:txBody>
      </p:sp>
      <p:pic>
        <p:nvPicPr>
          <p:cNvPr id="5" name="Picture 4" descr="Captura de Tela 2014-12-11 às 11.25.4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8760"/>
            <a:ext cx="9096160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663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Roteiro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 smtClean="0"/>
              <a:t>Introdução</a:t>
            </a:r>
          </a:p>
          <a:p>
            <a:r>
              <a:rPr lang="pt-BR" dirty="0" smtClean="0"/>
              <a:t>Objetivos</a:t>
            </a:r>
          </a:p>
          <a:p>
            <a:r>
              <a:rPr lang="pt-BR" dirty="0" smtClean="0"/>
              <a:t>Fundamentação teórica</a:t>
            </a:r>
          </a:p>
          <a:p>
            <a:r>
              <a:rPr lang="pt-BR" dirty="0" smtClean="0"/>
              <a:t>Trabalhos correlatos</a:t>
            </a:r>
          </a:p>
          <a:p>
            <a:r>
              <a:rPr lang="pt-BR" dirty="0" smtClean="0"/>
              <a:t>Requisitos</a:t>
            </a:r>
          </a:p>
          <a:p>
            <a:r>
              <a:rPr lang="pt-BR" dirty="0" smtClean="0"/>
              <a:t>Especificação</a:t>
            </a:r>
          </a:p>
          <a:p>
            <a:r>
              <a:rPr lang="pt-BR" dirty="0" smtClean="0"/>
              <a:t>Implementação e operacionalidade</a:t>
            </a:r>
          </a:p>
          <a:p>
            <a:r>
              <a:rPr lang="pt-BR" dirty="0" smtClean="0"/>
              <a:t>Resultados e discussões</a:t>
            </a:r>
          </a:p>
          <a:p>
            <a:r>
              <a:rPr lang="pt-BR" dirty="0" smtClean="0"/>
              <a:t>Conclusões e sugestões</a:t>
            </a:r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2996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Operacionalidade da Implementação</a:t>
            </a:r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484784"/>
            <a:ext cx="6216030" cy="4682310"/>
          </a:xfrm>
          <a:prstGeom prst="rect">
            <a:avLst/>
          </a:prstGeom>
          <a:noFill/>
          <a:ln>
            <a:noFill/>
          </a:ln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7476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la criacao pranch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92" y="-1"/>
            <a:ext cx="9262211" cy="695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49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260648"/>
            <a:ext cx="8229600" cy="4680520"/>
          </a:xfrm>
        </p:spPr>
        <p:txBody>
          <a:bodyPr/>
          <a:lstStyle/>
          <a:p>
            <a:r>
              <a:rPr lang="pt-BR" dirty="0" smtClean="0"/>
              <a:t>Tela principal do jogo</a:t>
            </a:r>
            <a:endParaRPr lang="pt-BR" dirty="0"/>
          </a:p>
        </p:txBody>
      </p:sp>
      <p:pic>
        <p:nvPicPr>
          <p:cNvPr id="5" name="Picture 4" descr="Captura de Tela 2014-12-08 às 16.53.4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908720"/>
            <a:ext cx="7052991" cy="530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936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 e Discussões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Processamento no </a:t>
            </a:r>
            <a:r>
              <a:rPr lang="pt-BR" dirty="0" err="1" smtClean="0"/>
              <a:t>Ipad</a:t>
            </a:r>
            <a:r>
              <a:rPr lang="pt-BR" dirty="0" smtClean="0"/>
              <a:t> 2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988840"/>
            <a:ext cx="6912768" cy="408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219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196752"/>
            <a:ext cx="8229600" cy="1008112"/>
          </a:xfrm>
        </p:spPr>
        <p:txBody>
          <a:bodyPr/>
          <a:lstStyle/>
          <a:p>
            <a:r>
              <a:rPr lang="en-US" dirty="0" err="1" smtClean="0"/>
              <a:t>Comparação</a:t>
            </a:r>
            <a:r>
              <a:rPr lang="en-US" dirty="0" smtClean="0"/>
              <a:t> entre </a:t>
            </a:r>
            <a:r>
              <a:rPr lang="en-US" dirty="0" err="1" smtClean="0"/>
              <a:t>funções</a:t>
            </a:r>
            <a:r>
              <a:rPr lang="en-US" dirty="0" smtClean="0"/>
              <a:t> </a:t>
            </a:r>
            <a:r>
              <a:rPr lang="en-US" dirty="0" err="1" smtClean="0"/>
              <a:t>durante</a:t>
            </a:r>
            <a:r>
              <a:rPr lang="en-US" dirty="0" smtClean="0"/>
              <a:t> o </a:t>
            </a:r>
            <a:r>
              <a:rPr lang="en-US" dirty="0" err="1" smtClean="0"/>
              <a:t>jogo</a:t>
            </a:r>
            <a:endParaRPr lang="en-US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pt-BR" dirty="0" smtClean="0"/>
              <a:t>Resultados e Discussões</a:t>
            </a:r>
            <a:endParaRPr lang="pt-BR" dirty="0"/>
          </a:p>
        </p:txBody>
      </p:sp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017831"/>
              </p:ext>
            </p:extLst>
          </p:nvPr>
        </p:nvGraphicFramePr>
        <p:xfrm>
          <a:off x="323528" y="2132856"/>
          <a:ext cx="8568951" cy="3748615"/>
        </p:xfrm>
        <a:graphic>
          <a:graphicData uri="http://schemas.openxmlformats.org/drawingml/2006/table">
            <a:tbl>
              <a:tblPr>
                <a:tableStyleId>{91EBBBCC-DAD2-459C-BE2E-F6DE35CF9A28}</a:tableStyleId>
              </a:tblPr>
              <a:tblGrid>
                <a:gridCol w="3239481"/>
                <a:gridCol w="2473153"/>
                <a:gridCol w="2856317"/>
              </a:tblGrid>
              <a:tr h="752473"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 dirty="0">
                          <a:effectLst/>
                        </a:rPr>
                        <a:t>Função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>
                          <a:effectLst/>
                        </a:rPr>
                        <a:t>Nível de processamento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 dirty="0">
                          <a:effectLst/>
                        </a:rPr>
                        <a:t>Tempo para a finalização (em segundos)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73642"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>
                          <a:effectLst/>
                        </a:rPr>
                        <a:t>Posicionamento dos waypoints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 dirty="0">
                          <a:effectLst/>
                        </a:rPr>
                        <a:t>&gt;101%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 dirty="0">
                          <a:effectLst/>
                        </a:rPr>
                        <a:t>2.503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9231"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>
                          <a:effectLst/>
                        </a:rPr>
                        <a:t>Carregamento inicial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>
                          <a:effectLst/>
                        </a:rPr>
                        <a:t>&gt;27%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 dirty="0">
                          <a:effectLst/>
                        </a:rPr>
                        <a:t>0.070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7023"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>
                          <a:effectLst/>
                        </a:rPr>
                        <a:t>Durante o traçado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 dirty="0">
                          <a:effectLst/>
                        </a:rPr>
                        <a:t>&gt;26%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 dirty="0">
                          <a:effectLst/>
                        </a:rPr>
                        <a:t>0.035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929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4680520"/>
          </a:xfrm>
        </p:spPr>
        <p:txBody>
          <a:bodyPr/>
          <a:lstStyle/>
          <a:p>
            <a:r>
              <a:rPr lang="pt-BR" dirty="0" smtClean="0"/>
              <a:t>Memória no </a:t>
            </a:r>
            <a:r>
              <a:rPr lang="pt-BR" dirty="0" err="1" smtClean="0"/>
              <a:t>iPad</a:t>
            </a:r>
            <a:r>
              <a:rPr lang="pt-BR" dirty="0" smtClean="0"/>
              <a:t> 2</a:t>
            </a:r>
            <a:endParaRPr lang="pt-B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196752"/>
            <a:ext cx="6768752" cy="488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003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Comparação</a:t>
            </a:r>
            <a:r>
              <a:rPr lang="en-US" dirty="0" smtClean="0"/>
              <a:t> entre </a:t>
            </a:r>
            <a:r>
              <a:rPr lang="en-US" dirty="0" err="1" smtClean="0"/>
              <a:t>consumo</a:t>
            </a:r>
            <a:r>
              <a:rPr lang="en-US" dirty="0" smtClean="0"/>
              <a:t> de </a:t>
            </a:r>
            <a:r>
              <a:rPr lang="en-US" dirty="0" err="1" smtClean="0"/>
              <a:t>memória</a:t>
            </a:r>
            <a:r>
              <a:rPr lang="en-US" dirty="0" smtClean="0"/>
              <a:t> e </a:t>
            </a:r>
            <a:r>
              <a:rPr lang="en-US" dirty="0" err="1" smtClean="0"/>
              <a:t>número</a:t>
            </a:r>
            <a:r>
              <a:rPr lang="en-US" dirty="0" smtClean="0"/>
              <a:t> de </a:t>
            </a:r>
            <a:r>
              <a:rPr lang="en-US" dirty="0" err="1" smtClean="0"/>
              <a:t>pranchas</a:t>
            </a:r>
            <a:r>
              <a:rPr lang="en-US" dirty="0" smtClean="0"/>
              <a:t> no </a:t>
            </a:r>
            <a:r>
              <a:rPr lang="en-US" dirty="0" err="1" smtClean="0"/>
              <a:t>plano</a:t>
            </a:r>
            <a:endParaRPr lang="en-US" dirty="0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 e Discussões</a:t>
            </a:r>
            <a:endParaRPr lang="pt-BR" dirty="0"/>
          </a:p>
        </p:txBody>
      </p:sp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302809"/>
              </p:ext>
            </p:extLst>
          </p:nvPr>
        </p:nvGraphicFramePr>
        <p:xfrm>
          <a:off x="251520" y="2492896"/>
          <a:ext cx="8640960" cy="33366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80320"/>
                <a:gridCol w="2880320"/>
                <a:gridCol w="2880320"/>
              </a:tblGrid>
              <a:tr h="1835474"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 dirty="0">
                          <a:effectLst/>
                          <a:latin typeface="+mj-lt"/>
                        </a:rPr>
                        <a:t>Quantidade de pranchas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 dirty="0">
                          <a:effectLst/>
                          <a:latin typeface="+mj-lt"/>
                        </a:rPr>
                        <a:t>Quantidade me memória alocada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2400" u="none" strike="noStrike" dirty="0">
                          <a:effectLst/>
                          <a:latin typeface="+mj-lt"/>
                        </a:rPr>
                        <a:t>Memória consumida após o plano concluído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1221"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>
                          <a:effectLst/>
                        </a:rPr>
                        <a:t>1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 dirty="0">
                          <a:effectLst/>
                        </a:rPr>
                        <a:t>31MB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>
                          <a:effectLst/>
                        </a:rPr>
                        <a:t>32MB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1221"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>
                          <a:effectLst/>
                        </a:rPr>
                        <a:t>5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>
                          <a:effectLst/>
                        </a:rPr>
                        <a:t>44.6MB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>
                          <a:effectLst/>
                        </a:rPr>
                        <a:t>61MB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1221"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>
                          <a:effectLst/>
                        </a:rPr>
                        <a:t>10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>
                          <a:effectLst/>
                        </a:rPr>
                        <a:t>68MB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>
                          <a:effectLst/>
                        </a:rPr>
                        <a:t>107.7MB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1221"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>
                          <a:effectLst/>
                        </a:rPr>
                        <a:t>20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 dirty="0">
                          <a:effectLst/>
                        </a:rPr>
                        <a:t>108MB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pt-BR" sz="2400" u="none" strike="noStrike" dirty="0">
                          <a:effectLst/>
                        </a:rPr>
                        <a:t>181MB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9546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Conclusões e Sugestões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Migração do módulo jogos do </a:t>
            </a:r>
            <a:r>
              <a:rPr lang="pt-BR" dirty="0" err="1" smtClean="0"/>
              <a:t>Android</a:t>
            </a:r>
            <a:endParaRPr lang="pt-BR" dirty="0" smtClean="0"/>
          </a:p>
          <a:p>
            <a:r>
              <a:rPr lang="pt-BR" dirty="0" smtClean="0"/>
              <a:t>Sintetizador</a:t>
            </a:r>
          </a:p>
          <a:p>
            <a:r>
              <a:rPr lang="pt-BR" dirty="0" smtClean="0"/>
              <a:t>Símbolos para personalizar o jogo</a:t>
            </a:r>
          </a:p>
          <a:p>
            <a:r>
              <a:rPr lang="pt-BR" dirty="0" smtClean="0"/>
              <a:t>Lentidão entre transições de pranchas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93539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1196752"/>
            <a:ext cx="8229600" cy="4536504"/>
          </a:xfrm>
        </p:spPr>
        <p:txBody>
          <a:bodyPr>
            <a:normAutofit/>
          </a:bodyPr>
          <a:lstStyle/>
          <a:p>
            <a:r>
              <a:rPr lang="pt-BR" dirty="0" smtClean="0"/>
              <a:t>Sugestões</a:t>
            </a:r>
          </a:p>
          <a:p>
            <a:pPr lvl="1">
              <a:buFont typeface="Arial" pitchFamily="34" charset="0"/>
              <a:buChar char="•"/>
            </a:pPr>
            <a:r>
              <a:rPr lang="pt-BR" dirty="0" smtClean="0"/>
              <a:t>adicionar </a:t>
            </a:r>
            <a:r>
              <a:rPr lang="pt-BR" dirty="0"/>
              <a:t>ao histórico geral do projeto </a:t>
            </a:r>
            <a:r>
              <a:rPr lang="pt-BR" dirty="0" smtClean="0"/>
              <a:t>Tagarela.</a:t>
            </a:r>
            <a:endParaRPr lang="pt-BR" dirty="0"/>
          </a:p>
          <a:p>
            <a:pPr lvl="1">
              <a:buFont typeface="Arial" pitchFamily="34" charset="0"/>
              <a:buChar char="•"/>
            </a:pPr>
            <a:r>
              <a:rPr lang="pt-BR" dirty="0" smtClean="0"/>
              <a:t>pedir </a:t>
            </a:r>
            <a:r>
              <a:rPr lang="pt-BR" dirty="0"/>
              <a:t>ao usuário os pontos de interesse onde ficarão as </a:t>
            </a:r>
            <a:r>
              <a:rPr lang="pt-BR" dirty="0" smtClean="0"/>
              <a:t>presas;</a:t>
            </a:r>
            <a:endParaRPr lang="pt-BR" dirty="0"/>
          </a:p>
          <a:p>
            <a:pPr lvl="1">
              <a:buFont typeface="Arial" pitchFamily="34" charset="0"/>
              <a:buChar char="•"/>
            </a:pPr>
            <a:r>
              <a:rPr lang="pt-BR" dirty="0" smtClean="0"/>
              <a:t>permitir </a:t>
            </a:r>
            <a:r>
              <a:rPr lang="pt-BR" dirty="0"/>
              <a:t>selecionar a prancha </a:t>
            </a:r>
            <a:r>
              <a:rPr lang="pt-BR" dirty="0" smtClean="0"/>
              <a:t>de </a:t>
            </a:r>
            <a:r>
              <a:rPr lang="pt-BR" dirty="0"/>
              <a:t>maneira </a:t>
            </a:r>
            <a:r>
              <a:rPr lang="pt-BR" dirty="0" smtClean="0"/>
              <a:t>intuitiva na pré-visualização;</a:t>
            </a:r>
            <a:endParaRPr lang="pt-BR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pt-BR" dirty="0" smtClean="0"/>
              <a:t>Conclusões e Sugestões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44062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Demonstração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13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320480"/>
          </a:xfrm>
        </p:spPr>
        <p:txBody>
          <a:bodyPr>
            <a:normAutofit/>
          </a:bodyPr>
          <a:lstStyle/>
          <a:p>
            <a:r>
              <a:rPr lang="pt-BR" dirty="0" err="1" smtClean="0"/>
              <a:t>Comunicac</a:t>
            </a:r>
            <a:r>
              <a:rPr lang="pt-BR" dirty="0" err="1"/>
              <a:t>̧ão</a:t>
            </a:r>
            <a:r>
              <a:rPr lang="pt-BR" dirty="0"/>
              <a:t> </a:t>
            </a:r>
            <a:r>
              <a:rPr lang="pt-BR" dirty="0" smtClean="0"/>
              <a:t>Alternativa</a:t>
            </a:r>
          </a:p>
          <a:p>
            <a:r>
              <a:rPr lang="pt-BR" dirty="0"/>
              <a:t>Tecnologia </a:t>
            </a:r>
            <a:r>
              <a:rPr lang="pt-BR" dirty="0" err="1"/>
              <a:t>assistiva</a:t>
            </a:r>
            <a:endParaRPr lang="pt-BR" dirty="0"/>
          </a:p>
          <a:p>
            <a:pPr lvl="1"/>
            <a:r>
              <a:rPr lang="pt-BR" dirty="0"/>
              <a:t>Tecnologias que servem para melhorar a qualidade de </a:t>
            </a:r>
            <a:r>
              <a:rPr lang="pt-BR" dirty="0" smtClean="0"/>
              <a:t>vida de pacientes</a:t>
            </a:r>
          </a:p>
          <a:p>
            <a:r>
              <a:rPr lang="pt-BR" dirty="0" smtClean="0"/>
              <a:t>Jogos educacionais</a:t>
            </a:r>
          </a:p>
        </p:txBody>
      </p:sp>
    </p:spTree>
    <p:extLst>
      <p:ext uri="{BB962C8B-B14F-4D97-AF65-F5344CB8AC3E}">
        <p14:creationId xmlns:p14="http://schemas.microsoft.com/office/powerpoint/2010/main" val="2769194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Objetivos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sz="2800" dirty="0" smtClean="0"/>
              <a:t>migrar </a:t>
            </a:r>
            <a:r>
              <a:rPr lang="pt-BR" sz="2800" dirty="0"/>
              <a:t>o “Jogo de Letras/Números Voltado </a:t>
            </a:r>
            <a:r>
              <a:rPr lang="pt-BR" sz="2800" dirty="0" smtClean="0"/>
              <a:t>para </a:t>
            </a:r>
            <a:r>
              <a:rPr lang="pt-BR" sz="2800" dirty="0"/>
              <a:t>a Tecnologia </a:t>
            </a:r>
            <a:r>
              <a:rPr lang="pt-BR" sz="2800" dirty="0" err="1"/>
              <a:t>Assistiva</a:t>
            </a:r>
            <a:r>
              <a:rPr lang="pt-BR" sz="2800" dirty="0"/>
              <a:t> </a:t>
            </a:r>
            <a:r>
              <a:rPr lang="pt-BR" sz="2800" dirty="0" smtClean="0"/>
              <a:t>no </a:t>
            </a:r>
            <a:r>
              <a:rPr lang="pt-BR" sz="2800" dirty="0" err="1"/>
              <a:t>Android</a:t>
            </a:r>
            <a:r>
              <a:rPr lang="pt-BR" sz="2800" dirty="0"/>
              <a:t> ” (REETZ, 2013) para </a:t>
            </a:r>
            <a:r>
              <a:rPr lang="pt-BR" sz="2800" dirty="0" err="1" smtClean="0"/>
              <a:t>iOS</a:t>
            </a:r>
            <a:endParaRPr lang="pt-BR" sz="2800" dirty="0"/>
          </a:p>
          <a:p>
            <a:endParaRPr lang="pt-BR" sz="2800" dirty="0"/>
          </a:p>
          <a:p>
            <a:r>
              <a:rPr lang="pt-BR" sz="2800" dirty="0" smtClean="0"/>
              <a:t>permitir </a:t>
            </a:r>
            <a:r>
              <a:rPr lang="pt-BR" sz="2800" dirty="0"/>
              <a:t>que o usuário escolha o predador, presa, plano de fundo e </a:t>
            </a:r>
            <a:r>
              <a:rPr lang="pt-BR" sz="2800" dirty="0" smtClean="0"/>
              <a:t>traçado durante </a:t>
            </a:r>
            <a:r>
              <a:rPr lang="pt-BR" sz="2800" dirty="0"/>
              <a:t>o </a:t>
            </a:r>
            <a:r>
              <a:rPr lang="pt-BR" sz="2800" dirty="0" smtClean="0"/>
              <a:t>jogo</a:t>
            </a:r>
          </a:p>
          <a:p>
            <a:endParaRPr lang="pt-BR" sz="2800" dirty="0"/>
          </a:p>
          <a:p>
            <a:r>
              <a:rPr lang="pt-BR" sz="2800" dirty="0" smtClean="0"/>
              <a:t>analisar </a:t>
            </a:r>
            <a:r>
              <a:rPr lang="pt-BR" sz="2800" dirty="0"/>
              <a:t>a possibilidade de utilizar um </a:t>
            </a:r>
            <a:r>
              <a:rPr lang="pt-BR" sz="2800" dirty="0" smtClean="0"/>
              <a:t>sintetizador </a:t>
            </a:r>
            <a:r>
              <a:rPr lang="pt-BR" sz="2800" dirty="0"/>
              <a:t>de voz para reproduzir </a:t>
            </a:r>
            <a:r>
              <a:rPr lang="pt-BR" sz="2800" dirty="0" smtClean="0"/>
              <a:t>o significado </a:t>
            </a:r>
            <a:r>
              <a:rPr lang="pt-BR" sz="2800" dirty="0"/>
              <a:t>das palavras ou frases nos planos </a:t>
            </a:r>
            <a:r>
              <a:rPr lang="pt-BR" sz="2800" dirty="0" smtClean="0"/>
              <a:t>customizados</a:t>
            </a:r>
          </a:p>
        </p:txBody>
      </p:sp>
    </p:spTree>
    <p:extLst>
      <p:ext uri="{BB962C8B-B14F-4D97-AF65-F5344CB8AC3E}">
        <p14:creationId xmlns:p14="http://schemas.microsoft.com/office/powerpoint/2010/main" val="626955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Fundamentação Teórica</a:t>
            </a:r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 bwMode="auto">
          <a:xfrm>
            <a:off x="611560" y="1340768"/>
            <a:ext cx="8229600" cy="1944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pt-BR" smtClean="0"/>
              <a:t>Jogos 2D</a:t>
            </a:r>
            <a:endParaRPr lang="pt-BR" dirty="0" smtClean="0"/>
          </a:p>
          <a:p>
            <a:r>
              <a:rPr lang="pt-BR" dirty="0" err="1" smtClean="0"/>
              <a:t>Sprites</a:t>
            </a:r>
            <a:endParaRPr lang="pt-BR" dirty="0" smtClean="0"/>
          </a:p>
          <a:p>
            <a:r>
              <a:rPr lang="pt-BR" dirty="0" smtClean="0"/>
              <a:t>RGBA</a:t>
            </a:r>
          </a:p>
          <a:p>
            <a:endParaRPr lang="pt-B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976" y="2636912"/>
            <a:ext cx="3753544" cy="375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010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476672"/>
            <a:ext cx="8229600" cy="4680520"/>
          </a:xfrm>
        </p:spPr>
        <p:txBody>
          <a:bodyPr>
            <a:normAutofit/>
          </a:bodyPr>
          <a:lstStyle/>
          <a:p>
            <a:r>
              <a:rPr lang="pt-BR" dirty="0" smtClean="0"/>
              <a:t>Tagarela</a:t>
            </a:r>
          </a:p>
          <a:p>
            <a:pPr lvl="1"/>
            <a:r>
              <a:rPr lang="pt-BR" dirty="0">
                <a:ea typeface="Gill Sans"/>
                <a:cs typeface="Gill Sans"/>
                <a:sym typeface="Gill Sans"/>
              </a:rPr>
              <a:t>Grupo de Pesquisa em Computação Gráfica, Processamento de Imagens e Entretenimento </a:t>
            </a:r>
            <a:r>
              <a:rPr lang="pt-BR" dirty="0" smtClean="0">
                <a:ea typeface="Gill Sans"/>
                <a:cs typeface="Gill Sans"/>
                <a:sym typeface="Gill Sans"/>
              </a:rPr>
              <a:t>Digital da FURB</a:t>
            </a:r>
            <a:endParaRPr lang="pt-BR" dirty="0" smtClean="0"/>
          </a:p>
          <a:p>
            <a:r>
              <a:rPr lang="pt-BR" dirty="0" smtClean="0"/>
              <a:t>O Tagarela trabalha com basicamente 3 componentes:</a:t>
            </a:r>
          </a:p>
          <a:p>
            <a:pPr marL="857250" lvl="1" indent="-457200">
              <a:buFont typeface="Arial" pitchFamily="34" charset="0"/>
              <a:buChar char="•"/>
            </a:pPr>
            <a:r>
              <a:rPr lang="pt-BR" dirty="0" smtClean="0"/>
              <a:t>Símbolos</a:t>
            </a:r>
            <a:endParaRPr lang="pt-BR" dirty="0"/>
          </a:p>
          <a:p>
            <a:pPr marL="857250" lvl="1" indent="-457200">
              <a:buFont typeface="Arial" pitchFamily="34" charset="0"/>
              <a:buChar char="•"/>
            </a:pPr>
            <a:r>
              <a:rPr lang="pt-BR" dirty="0" smtClean="0"/>
              <a:t>Pranchas</a:t>
            </a:r>
          </a:p>
          <a:p>
            <a:pPr marL="857250" lvl="1" indent="-457200">
              <a:buFont typeface="Arial" pitchFamily="34" charset="0"/>
              <a:buChar char="•"/>
            </a:pPr>
            <a:r>
              <a:rPr lang="pt-BR" dirty="0" smtClean="0"/>
              <a:t>Planos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6602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aptura de Tela 2014-12-01 às 15.16.5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0671"/>
            <a:ext cx="9144000" cy="462526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3528" y="5013176"/>
            <a:ext cx="6690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Categorias: verbos, substantivos, emoção, decisão e adicionais 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75917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764704"/>
            <a:ext cx="8229600" cy="4680520"/>
          </a:xfrm>
        </p:spPr>
        <p:txBody>
          <a:bodyPr/>
          <a:lstStyle/>
          <a:p>
            <a:r>
              <a:rPr lang="en-US" dirty="0" err="1" smtClean="0"/>
              <a:t>Predador</a:t>
            </a:r>
            <a:r>
              <a:rPr lang="en-US" dirty="0" smtClean="0"/>
              <a:t>: </a:t>
            </a:r>
            <a:r>
              <a:rPr lang="en-US" dirty="0" err="1" smtClean="0"/>
              <a:t>imagem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segue o toque do </a:t>
            </a:r>
            <a:r>
              <a:rPr lang="en-US" dirty="0" err="1" smtClean="0"/>
              <a:t>usuário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Presa</a:t>
            </a:r>
            <a:r>
              <a:rPr lang="en-US" dirty="0" smtClean="0"/>
              <a:t>: </a:t>
            </a:r>
            <a:r>
              <a:rPr lang="en-US" dirty="0" err="1" smtClean="0"/>
              <a:t>representa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pontos</a:t>
            </a:r>
            <a:r>
              <a:rPr lang="en-US" dirty="0" smtClean="0"/>
              <a:t> de </a:t>
            </a:r>
            <a:r>
              <a:rPr lang="en-US" dirty="0" err="1" smtClean="0"/>
              <a:t>interesse</a:t>
            </a:r>
            <a:r>
              <a:rPr lang="en-US" dirty="0" smtClean="0"/>
              <a:t> do </a:t>
            </a:r>
            <a:r>
              <a:rPr lang="en-US" dirty="0" err="1" smtClean="0"/>
              <a:t>jogo</a:t>
            </a:r>
            <a:endParaRPr lang="en-US" dirty="0"/>
          </a:p>
        </p:txBody>
      </p:sp>
      <p:pic>
        <p:nvPicPr>
          <p:cNvPr id="4" name="Picture 3" descr="Captura de Tela 2014-12-01 às 15.22.4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4149080"/>
            <a:ext cx="6908180" cy="1328919"/>
          </a:xfrm>
          <a:prstGeom prst="rect">
            <a:avLst/>
          </a:prstGeom>
        </p:spPr>
      </p:pic>
      <p:pic>
        <p:nvPicPr>
          <p:cNvPr id="5" name="Picture 4" descr="Captura de Tela 2014-12-01 às 15.22.5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844824"/>
            <a:ext cx="6336704" cy="112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478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Trabalhos Correlatos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864096"/>
          </a:xfrm>
        </p:spPr>
        <p:txBody>
          <a:bodyPr>
            <a:normAutofit fontScale="92500" lnSpcReduction="20000"/>
          </a:bodyPr>
          <a:lstStyle/>
          <a:p>
            <a:r>
              <a:rPr lang="pt-BR" dirty="0" err="1" smtClean="0"/>
              <a:t>Livox</a:t>
            </a:r>
            <a:r>
              <a:rPr lang="pt-BR" dirty="0" smtClean="0"/>
              <a:t> - </a:t>
            </a:r>
            <a:r>
              <a:rPr lang="en-US" dirty="0"/>
              <a:t>Agora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Consigo</a:t>
            </a:r>
            <a:r>
              <a:rPr lang="en-US" dirty="0"/>
              <a:t> </a:t>
            </a:r>
            <a:r>
              <a:rPr lang="en-US" dirty="0" err="1"/>
              <a:t>Tecnologias</a:t>
            </a:r>
            <a:r>
              <a:rPr lang="en-US" dirty="0"/>
              <a:t> de </a:t>
            </a:r>
            <a:r>
              <a:rPr lang="en-US" dirty="0" err="1"/>
              <a:t>Inclusão</a:t>
            </a:r>
            <a:r>
              <a:rPr lang="en-US" dirty="0"/>
              <a:t> Social </a:t>
            </a:r>
            <a:r>
              <a:rPr lang="en-US" dirty="0" err="1"/>
              <a:t>Ltda</a:t>
            </a:r>
            <a:endParaRPr lang="pt-BR" dirty="0"/>
          </a:p>
          <a:p>
            <a:endParaRPr lang="pt-BR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348879"/>
            <a:ext cx="6480720" cy="405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979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5550</TotalTime>
  <Words>482</Words>
  <Application>Microsoft Macintosh PowerPoint</Application>
  <PresentationFormat>On-screen Show (4:3)</PresentationFormat>
  <Paragraphs>124</Paragraphs>
  <Slides>29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Design padrão</vt:lpstr>
      <vt:lpstr>TAGARELA 2.0: FRAMEWORK DE COMUNICAÇÃO ALTERNATIVA, MÓDULO DE JOGOS</vt:lpstr>
      <vt:lpstr>Roteiro</vt:lpstr>
      <vt:lpstr>Introdução</vt:lpstr>
      <vt:lpstr>Objetivos</vt:lpstr>
      <vt:lpstr>Fundamentação Teórica</vt:lpstr>
      <vt:lpstr>PowerPoint Presentation</vt:lpstr>
      <vt:lpstr>PowerPoint Presentation</vt:lpstr>
      <vt:lpstr>PowerPoint Presentation</vt:lpstr>
      <vt:lpstr>Trabalhos Correlatos</vt:lpstr>
      <vt:lpstr>PowerPoint Presentation</vt:lpstr>
      <vt:lpstr>PowerPoint Presentation</vt:lpstr>
      <vt:lpstr>Requisitos Funcionais</vt:lpstr>
      <vt:lpstr>Requisitos Não Funcionais</vt:lpstr>
      <vt:lpstr>PowerPoint Presentation</vt:lpstr>
      <vt:lpstr>PowerPoint Presentation</vt:lpstr>
      <vt:lpstr>Implementação</vt:lpstr>
      <vt:lpstr>Implementação</vt:lpstr>
      <vt:lpstr>Implementação</vt:lpstr>
      <vt:lpstr>PowerPoint Presentation</vt:lpstr>
      <vt:lpstr>Operacionalidade da Implementação</vt:lpstr>
      <vt:lpstr>PowerPoint Presentation</vt:lpstr>
      <vt:lpstr>PowerPoint Presentation</vt:lpstr>
      <vt:lpstr>Resultados e Discussões</vt:lpstr>
      <vt:lpstr>Resultados e Discussões</vt:lpstr>
      <vt:lpstr>PowerPoint Presentation</vt:lpstr>
      <vt:lpstr>Resultados e Discussões</vt:lpstr>
      <vt:lpstr>Conclusões e Sugestões</vt:lpstr>
      <vt:lpstr>Conclusões e Sugestões</vt:lpstr>
      <vt:lpstr>Demonstração</vt:lpstr>
    </vt:vector>
  </TitlesOfParts>
  <Company>FURB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Seção de Apoio ao Usuário</dc:creator>
  <cp:lastModifiedBy>Elvis Merten Marques</cp:lastModifiedBy>
  <cp:revision>178</cp:revision>
  <dcterms:created xsi:type="dcterms:W3CDTF">2012-05-08T00:10:24Z</dcterms:created>
  <dcterms:modified xsi:type="dcterms:W3CDTF">2014-12-11T14:10:19Z</dcterms:modified>
</cp:coreProperties>
</file>

<file path=docProps/thumbnail.jpeg>
</file>